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5" r:id="rId4"/>
    <p:sldId id="267" r:id="rId5"/>
    <p:sldId id="268" r:id="rId6"/>
    <p:sldId id="269" r:id="rId7"/>
    <p:sldId id="270" r:id="rId8"/>
    <p:sldId id="272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74F0F-B12D-3F49-AF78-D15AB588F172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A5F65-FC0D-CD43-B49E-8E0E628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A5F65-FC0D-CD43-B49E-8E0E62804E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A1A8-F9C2-394D-A89D-C5134623791D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DBD-755E-714E-B24F-FB5969818FCA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52A-0A5B-A040-B725-2D8D04F78E91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EA-2F01-7343-8B22-B99F14DB5CC3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8A3-B317-D746-9DBE-235BEB92EF67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6AB4-C96C-BD4A-B42A-84F409BB530E}" type="datetime1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85C8-8734-BE49-B672-D62E7D6FE3D7}" type="datetime1">
              <a:rPr lang="en-US" smtClean="0"/>
              <a:t>12/2/20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8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9974-8EFE-A24B-BB24-E14753A26D9C}" type="datetime1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7825-0AB4-EF47-83BD-06027CE0524A}" type="datetime1">
              <a:rPr lang="en-US" smtClean="0"/>
              <a:t>12/2/20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7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65D2-120A-FC45-8D43-4440E5E8CC46}" type="datetime1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6F14-DE42-7943-B1E2-64CBD68E06F0}" type="datetime1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D69E-3BC6-B54D-8109-EAA3CC0E0819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88B7-893E-6347-9487-A9EDF860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5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643" y="1122363"/>
            <a:ext cx="10602929" cy="2387600"/>
          </a:xfrm>
        </p:spPr>
        <p:txBody>
          <a:bodyPr/>
          <a:lstStyle/>
          <a:p>
            <a:r>
              <a:rPr lang="en-US" dirty="0"/>
              <a:t>CS246: Leveraging User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49450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Joachims</a:t>
            </a:r>
            <a:r>
              <a:rPr lang="en-US" dirty="0"/>
              <a:t> 03] Thorsten </a:t>
            </a:r>
            <a:r>
              <a:rPr lang="en-US" dirty="0" err="1"/>
              <a:t>Joachims</a:t>
            </a:r>
            <a:r>
              <a:rPr lang="en-US" dirty="0"/>
              <a:t>: Evaluating Retrieval Performance using </a:t>
            </a:r>
            <a:r>
              <a:rPr lang="en-US" dirty="0" err="1"/>
              <a:t>Clickthrough</a:t>
            </a:r>
            <a:r>
              <a:rPr lang="en-US" dirty="0"/>
              <a:t> Data in Text Mining, 2003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9BEA6-5944-F244-84DF-2C0CA2D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Search Engine Via User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Once we deploy a search engine, can we improve it through user interaction?</a:t>
            </a:r>
          </a:p>
          <a:p>
            <a:r>
              <a:rPr lang="en-US" dirty="0"/>
              <a:t>Q: How can users’ “feedback” be used?</a:t>
            </a:r>
          </a:p>
          <a:p>
            <a:r>
              <a:rPr lang="en-US" dirty="0"/>
              <a:t>A: Possibilities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err="1"/>
              <a:t>Rerank</a:t>
            </a:r>
            <a:r>
              <a:rPr lang="en-US" i="1" dirty="0"/>
              <a:t> documents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Evaluate ranking function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Expand benchmark query set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76D50-8BAB-C449-9611-9343F4DA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Evaluating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How can we use user’s interaction to evaluate whether our new ranking is better than the old one?</a:t>
            </a:r>
          </a:p>
          <a:p>
            <a:r>
              <a:rPr lang="en-US" dirty="0"/>
              <a:t>A/B testing: common technique to compare the performance difference of two versions</a:t>
            </a:r>
          </a:p>
          <a:p>
            <a:pPr lvl="1"/>
            <a:r>
              <a:rPr lang="en-US" dirty="0"/>
              <a:t>Serve two different versions, A and B, to users (without telling them)</a:t>
            </a:r>
          </a:p>
          <a:p>
            <a:pPr lvl="1"/>
            <a:r>
              <a:rPr lang="en-US" dirty="0"/>
              <a:t>Measure the performance difference between the two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B0FE1-8CE0-7647-9EAF-AFD43CAF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A/B Testing Example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2979" y="1690688"/>
            <a:ext cx="10515600" cy="73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Q: Which colored button do users notice and click more?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31774" y="2430678"/>
            <a:ext cx="7419999" cy="3216360"/>
            <a:chOff x="2131774" y="2430678"/>
            <a:chExt cx="7419999" cy="32163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5246" y="2430678"/>
              <a:ext cx="994300" cy="994300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>
            <a:xfrm rot="3716491">
              <a:off x="4430578" y="3095032"/>
              <a:ext cx="308919" cy="7169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7652164">
              <a:off x="6566588" y="3066526"/>
              <a:ext cx="308919" cy="7169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1774" y="3898167"/>
              <a:ext cx="3023472" cy="17488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0706" y="3898168"/>
              <a:ext cx="2981067" cy="169817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638583" y="5781691"/>
            <a:ext cx="6195632" cy="369332"/>
            <a:chOff x="2638583" y="5781691"/>
            <a:chExt cx="6195632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2638583" y="5781691"/>
              <a:ext cx="1557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Click rate: 35%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6737" y="5781691"/>
              <a:ext cx="1557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Click rate: 17%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8E732-DDC7-6447-B54A-E46BA9AF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A/B Testing for Ranking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73548" y="1469286"/>
            <a:ext cx="994300" cy="1421339"/>
            <a:chOff x="5273548" y="1469286"/>
            <a:chExt cx="994300" cy="14213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548" y="1469286"/>
              <a:ext cx="994300" cy="994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99313" y="2521293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UCLA CS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04772" y="2309127"/>
            <a:ext cx="9018019" cy="3803757"/>
            <a:chOff x="1804772" y="2309127"/>
            <a:chExt cx="9018019" cy="3803757"/>
          </a:xfrm>
        </p:grpSpPr>
        <p:sp>
          <p:nvSpPr>
            <p:cNvPr id="9" name="Down Arrow 8"/>
            <p:cNvSpPr/>
            <p:nvPr/>
          </p:nvSpPr>
          <p:spPr>
            <a:xfrm rot="3716491">
              <a:off x="4548880" y="2133640"/>
              <a:ext cx="308919" cy="7169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17652164">
              <a:off x="6684890" y="2105134"/>
              <a:ext cx="308919" cy="7169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4772" y="2774617"/>
              <a:ext cx="3971807" cy="33382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4175" y="2797005"/>
              <a:ext cx="4138616" cy="329349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628723" y="6199454"/>
            <a:ext cx="537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Q: What should we </a:t>
            </a:r>
            <a:r>
              <a:rPr lang="en-US" sz="2400"/>
              <a:t>measure to compare?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4780F-D793-7D45-93D3-4EF843AF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Difficulty of Ranking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users’ click behavior is a very noisy signal</a:t>
            </a:r>
          </a:p>
          <a:p>
            <a:r>
              <a:rPr lang="en-US" dirty="0"/>
              <a:t>Ambiguity in interpreting users’ behavior</a:t>
            </a:r>
          </a:p>
          <a:p>
            <a:pPr lvl="1"/>
            <a:r>
              <a:rPr lang="en-US" dirty="0"/>
              <a:t>Does more clicks mean more relevant results?</a:t>
            </a:r>
          </a:p>
          <a:p>
            <a:pPr lvl="1"/>
            <a:r>
              <a:rPr lang="en-US" dirty="0"/>
              <a:t>Do users’ clicks influenced by ranking in the result?</a:t>
            </a:r>
          </a:p>
          <a:p>
            <a:pPr lvl="1"/>
            <a:r>
              <a:rPr lang="en-US" dirty="0"/>
              <a:t>Did users stop clicking because they found what they looked for or because they gave 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F5FF7-3913-B04D-BDB7-67FF162D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16968" y="2654028"/>
            <a:ext cx="7197062" cy="2192738"/>
            <a:chOff x="716968" y="2654028"/>
            <a:chExt cx="7197062" cy="2192738"/>
          </a:xfrm>
        </p:grpSpPr>
        <p:grpSp>
          <p:nvGrpSpPr>
            <p:cNvPr id="15" name="Group 14"/>
            <p:cNvGrpSpPr/>
            <p:nvPr/>
          </p:nvGrpSpPr>
          <p:grpSpPr>
            <a:xfrm>
              <a:off x="716968" y="2990185"/>
              <a:ext cx="7197062" cy="1856581"/>
              <a:chOff x="716968" y="2990185"/>
              <a:chExt cx="7197062" cy="185658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7969" y="3017816"/>
                <a:ext cx="3636061" cy="182895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968" y="2990185"/>
                <a:ext cx="3495381" cy="1856581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838199" y="267058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38415" y="265402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A/B Testing via Merged Ranking [</a:t>
            </a:r>
            <a:r>
              <a:rPr lang="en-US" dirty="0" err="1"/>
              <a:t>Joachims</a:t>
            </a:r>
            <a:r>
              <a:rPr lang="en-US" dirty="0"/>
              <a:t> 03]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98" y="1864818"/>
            <a:ext cx="10515600" cy="4817335"/>
          </a:xfrm>
        </p:spPr>
        <p:txBody>
          <a:bodyPr>
            <a:normAutofit/>
          </a:bodyPr>
          <a:lstStyle/>
          <a:p>
            <a:r>
              <a:rPr lang="en-US" dirty="0"/>
              <a:t>Instead of showing two separate ranked results, show </a:t>
            </a:r>
            <a:r>
              <a:rPr lang="en-US" i="1" dirty="0"/>
              <a:t>one merged result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ranking </a:t>
            </a:r>
            <a:r>
              <a:rPr lang="en-US"/>
              <a:t>that gets more clicks </a:t>
            </a:r>
            <a:r>
              <a:rPr lang="en-US" dirty="0"/>
              <a:t>in the merged result is better</a:t>
            </a:r>
          </a:p>
          <a:p>
            <a:pPr lvl="1"/>
            <a:r>
              <a:rPr lang="en-US" dirty="0"/>
              <a:t>Removes many ambiguities arising from two separate lists</a:t>
            </a:r>
          </a:p>
          <a:p>
            <a:pPr lvl="1"/>
            <a:r>
              <a:rPr lang="en-US" dirty="0"/>
              <a:t>Q: Is it true?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968" y="2990185"/>
            <a:ext cx="3495381" cy="6674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156348" y="2742722"/>
            <a:ext cx="3421554" cy="550188"/>
            <a:chOff x="8156348" y="2742722"/>
            <a:chExt cx="3421554" cy="5501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6348" y="2742722"/>
              <a:ext cx="2955133" cy="5501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260186" y="285848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A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484628" y="28552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B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56348" y="3409648"/>
            <a:ext cx="3409503" cy="495903"/>
            <a:chOff x="8156348" y="3409648"/>
            <a:chExt cx="3409503" cy="49590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6348" y="3409648"/>
              <a:ext cx="3056433" cy="4959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248135" y="34385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61146" y="4040488"/>
            <a:ext cx="3633182" cy="554660"/>
            <a:chOff x="8156348" y="4023105"/>
            <a:chExt cx="3633182" cy="55466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6348" y="4023105"/>
              <a:ext cx="3197452" cy="55466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479830" y="414690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56348" y="4696902"/>
            <a:ext cx="3409503" cy="463593"/>
            <a:chOff x="8159566" y="4613865"/>
            <a:chExt cx="3409503" cy="4635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59566" y="4613865"/>
              <a:ext cx="3194234" cy="46359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251353" y="469531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CD9BB-5E36-4C4A-B316-337982F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9297 -2.22222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97 -2.22222E-6 L -0.00221 0.0932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9329 L 0.29063 0.0951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63 0.09514 L -0.0013 0.1854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8542 L 0.29297 0.1854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Benchmark Query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benchmark query set through users’ click data</a:t>
            </a:r>
          </a:p>
          <a:p>
            <a:r>
              <a:rPr lang="en-US" dirty="0"/>
              <a:t>Q: How can we identify “relevant” pages?</a:t>
            </a:r>
          </a:p>
          <a:p>
            <a:r>
              <a:rPr lang="en-US" dirty="0"/>
              <a:t>Again, very tricky due to the ambiguity of users’ behavior, but</a:t>
            </a:r>
          </a:p>
          <a:p>
            <a:pPr lvl="1"/>
            <a:r>
              <a:rPr lang="en-US" dirty="0"/>
              <a:t>Are users clicks heavily focused on a particular page even after changes in their position?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158B7-47B3-3C4C-894A-EB647B89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search engine through user feedback</a:t>
            </a:r>
          </a:p>
          <a:p>
            <a:pPr lvl="1"/>
            <a:r>
              <a:rPr lang="en-US" dirty="0"/>
              <a:t>Implicit vs explicit vs “</a:t>
            </a:r>
            <a:r>
              <a:rPr lang="en-US" dirty="0" err="1"/>
              <a:t>peudo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Users are reluctant to provide any explicit feedback</a:t>
            </a:r>
          </a:p>
          <a:p>
            <a:pPr lvl="2"/>
            <a:r>
              <a:rPr lang="en-US" dirty="0"/>
              <a:t>User behavior is ambiguous and difficult to interpret</a:t>
            </a:r>
          </a:p>
          <a:p>
            <a:r>
              <a:rPr lang="en-US" dirty="0"/>
              <a:t>Three possible ways to use users’ feedback</a:t>
            </a:r>
          </a:p>
          <a:p>
            <a:pPr lvl="1"/>
            <a:r>
              <a:rPr lang="en-US" dirty="0" err="1"/>
              <a:t>Rerank</a:t>
            </a:r>
            <a:r>
              <a:rPr lang="en-US" dirty="0"/>
              <a:t> documents</a:t>
            </a:r>
          </a:p>
          <a:p>
            <a:pPr lvl="1"/>
            <a:r>
              <a:rPr lang="en-US" dirty="0"/>
              <a:t>Evaluate ranking</a:t>
            </a:r>
          </a:p>
          <a:p>
            <a:pPr lvl="1"/>
            <a:r>
              <a:rPr lang="en-US" dirty="0"/>
              <a:t>Expand benchmark query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87B12-5BC4-5D4D-8191-AEAF7D78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88B7-893E-6347-9487-A9EDF86033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407</Words>
  <Application>Microsoft Macintosh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CS246: Leveraging User Feedback</vt:lpstr>
      <vt:lpstr>Improving Search Engine Via User Feedback</vt:lpstr>
      <vt:lpstr>2. Evaluating Ranking</vt:lpstr>
      <vt:lpstr>A/B Testing Example</vt:lpstr>
      <vt:lpstr>A/B Testing for Ranking Evaluation</vt:lpstr>
      <vt:lpstr>Difficulty of Ranking Evaluation</vt:lpstr>
      <vt:lpstr>A/B Testing via Merged Ranking [Joachims 03]</vt:lpstr>
      <vt:lpstr>Expanding Benchmark Query Set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Relevance Feedback</dc:title>
  <dc:creator>Junghoo Cho</dc:creator>
  <cp:lastModifiedBy>Junghoo Cho</cp:lastModifiedBy>
  <cp:revision>70</cp:revision>
  <dcterms:created xsi:type="dcterms:W3CDTF">2017-11-22T20:53:43Z</dcterms:created>
  <dcterms:modified xsi:type="dcterms:W3CDTF">2020-12-02T17:47:40Z</dcterms:modified>
</cp:coreProperties>
</file>